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29" r:id="rId2"/>
    <p:sldId id="390" r:id="rId3"/>
    <p:sldId id="391" r:id="rId4"/>
    <p:sldId id="392" r:id="rId5"/>
    <p:sldId id="393" r:id="rId6"/>
    <p:sldId id="394" r:id="rId7"/>
    <p:sldId id="402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0573" autoAdjust="0"/>
  </p:normalViewPr>
  <p:slideViewPr>
    <p:cSldViewPr>
      <p:cViewPr varScale="1">
        <p:scale>
          <a:sx n="64" d="100"/>
          <a:sy n="64" d="100"/>
        </p:scale>
        <p:origin x="155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29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0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1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2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3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4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5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6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8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39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0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1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2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3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4" name="AutoShape 2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5" name="AutoShape 2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6" name="AutoShape 2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7" name="AutoShape 2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8" name="AutoShape 2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49" name="AutoShape 2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50" name="AutoShape 2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51" name="AutoShape 3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52" name="AutoShape 3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5153" name="Rectangle 3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49087" cy="1244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356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</p:spTree>
    <p:extLst>
      <p:ext uri="{BB962C8B-B14F-4D97-AF65-F5344CB8AC3E}">
        <p14:creationId xmlns:p14="http://schemas.microsoft.com/office/powerpoint/2010/main" val="3292793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88BA0-7750-4711-A7EE-926FADE77D8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123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B43B6-6C12-4571-8438-D939E7B996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8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91300" y="120650"/>
            <a:ext cx="2044700" cy="595471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0650"/>
            <a:ext cx="5981700" cy="595471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A98BE-4CE8-4BAC-A6FA-8E5ACE655E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961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83CB0-C5F6-4CCC-8EA7-D38D9D8362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95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B494D-A8F2-4BC6-801B-A43EBF0F74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506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751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751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97250-CE9B-44D9-9DDF-E517E04A8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977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343C7-778F-4EB7-9DF4-F6CD387E5C9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012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1D93-3415-4521-B464-7DDC9E8015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633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FC872-12DD-4DFC-B580-0A80714240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610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448A4-8E60-4673-AA28-25AB6B506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931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AE05D-2090-49E0-A7CA-8631E4E82D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41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0650"/>
            <a:ext cx="8178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11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7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0828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43E797-BF73-411C-BC28-1AFB2A0DDDC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08895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600" b="1" dirty="0" smtClean="0"/>
              <a:t>Wsparcie </a:t>
            </a:r>
            <a:r>
              <a:rPr lang="pl-PL" sz="3600" b="1" dirty="0" smtClean="0"/>
              <a:t>na podejmowanie działalności gospodarczej ze środków </a:t>
            </a:r>
            <a:r>
              <a:rPr lang="pl-PL" sz="3600" b="1" dirty="0" smtClean="0"/>
              <a:t>LGD Bory Tucholskie </a:t>
            </a:r>
            <a:endParaRPr lang="pl-PL" sz="3600" b="1" dirty="0"/>
          </a:p>
        </p:txBody>
      </p:sp>
      <p:sp>
        <p:nvSpPr>
          <p:cNvPr id="6148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eaLnBrk="0" hangingPunct="0">
              <a:buSzTx/>
              <a:tabLst/>
            </a:pPr>
            <a:fld id="{98BFA925-D59B-4B0B-ACAA-A52C71DBAF94}" type="slidenum">
              <a:rPr lang="pl-PL" altLang="pl-PL" smtClean="0">
                <a:solidFill>
                  <a:schemeClr val="bg1"/>
                </a:solidFill>
              </a:rPr>
              <a:pPr eaLnBrk="0" hangingPunct="0">
                <a:buSzTx/>
                <a:tabLst/>
              </a:pPr>
              <a:t>1</a:t>
            </a:fld>
            <a:endParaRPr lang="pl-PL" altLang="pl-P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433513"/>
          </a:xfrm>
        </p:spPr>
        <p:txBody>
          <a:bodyPr/>
          <a:lstStyle/>
          <a:p>
            <a:r>
              <a:rPr lang="pl-PL" dirty="0" smtClean="0"/>
              <a:t>Podejmowanie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/>
          <a:lstStyle/>
          <a:p>
            <a:r>
              <a:rPr lang="pl-PL" sz="2400" dirty="0" smtClean="0"/>
              <a:t>Kto? 										Ile?</a:t>
            </a:r>
          </a:p>
          <a:p>
            <a:r>
              <a:rPr lang="pl-PL" sz="2400" b="1" dirty="0" smtClean="0">
                <a:solidFill>
                  <a:srgbClr val="009900"/>
                </a:solidFill>
              </a:rPr>
              <a:t>Osoba fizyczna							60.000 zł</a:t>
            </a:r>
          </a:p>
          <a:p>
            <a:endParaRPr lang="pl-PL" sz="1000" dirty="0"/>
          </a:p>
          <a:p>
            <a:r>
              <a:rPr lang="pl-PL" sz="2000" dirty="0" smtClean="0"/>
              <a:t>Warunki podmiotowe:</a:t>
            </a:r>
          </a:p>
          <a:p>
            <a:pPr marL="457200" indent="-457200">
              <a:buFontTx/>
              <a:buChar char="-"/>
            </a:pPr>
            <a:r>
              <a:rPr lang="pl-PL" sz="2000" dirty="0" smtClean="0"/>
              <a:t>pełnoletnia,</a:t>
            </a:r>
          </a:p>
          <a:p>
            <a:pPr marL="457200" indent="-457200">
              <a:buFontTx/>
              <a:buChar char="-"/>
            </a:pPr>
            <a:r>
              <a:rPr lang="pl-PL" sz="2000" dirty="0"/>
              <a:t>o</a:t>
            </a:r>
            <a:r>
              <a:rPr lang="pl-PL" sz="2000" dirty="0" smtClean="0"/>
              <a:t>bywatel państwa członkowskiego UE,</a:t>
            </a:r>
          </a:p>
          <a:p>
            <a:pPr marL="457200" indent="-457200">
              <a:buFontTx/>
              <a:buChar char="-"/>
            </a:pPr>
            <a:r>
              <a:rPr lang="pl-PL" sz="2000" dirty="0" smtClean="0"/>
              <a:t>zamieszkująca na obszarze LSR (meldunek stały lub tymczasowy),</a:t>
            </a:r>
          </a:p>
          <a:p>
            <a:pPr marL="457200" indent="-457200">
              <a:buFontTx/>
              <a:buChar char="-"/>
            </a:pPr>
            <a:r>
              <a:rPr lang="pl-PL" sz="2000" dirty="0"/>
              <a:t>p</a:t>
            </a:r>
            <a:r>
              <a:rPr lang="pl-PL" sz="2000" dirty="0" smtClean="0"/>
              <a:t>osiadająca nr identyfikacyjny ARiMR,</a:t>
            </a:r>
          </a:p>
          <a:p>
            <a:pPr marL="457200" indent="-457200">
              <a:buFontTx/>
              <a:buChar char="-"/>
            </a:pPr>
            <a:r>
              <a:rPr lang="pl-PL" sz="2000" dirty="0" smtClean="0"/>
              <a:t>w okresie 2 lat przed złożeniem wniosku nie prowadziła działalności gospodarczej (</a:t>
            </a:r>
            <a:r>
              <a:rPr lang="pl-PL" sz="2000" dirty="0" smtClean="0">
                <a:solidFill>
                  <a:srgbClr val="009900"/>
                </a:solidFill>
              </a:rPr>
              <a:t>wg </a:t>
            </a:r>
            <a:r>
              <a:rPr lang="pl-PL" sz="2000" dirty="0" err="1" smtClean="0">
                <a:solidFill>
                  <a:srgbClr val="009900"/>
                </a:solidFill>
              </a:rPr>
              <a:t>CEiDG</a:t>
            </a:r>
            <a:r>
              <a:rPr lang="pl-PL" sz="2000" dirty="0" smtClean="0"/>
              <a:t>),</a:t>
            </a:r>
          </a:p>
          <a:p>
            <a:pPr marL="457200" indent="-457200">
              <a:buFontTx/>
              <a:buChar char="-"/>
            </a:pPr>
            <a:r>
              <a:rPr lang="pl-PL" sz="2000" u="sng" dirty="0"/>
              <a:t>n</a:t>
            </a:r>
            <a:r>
              <a:rPr lang="pl-PL" sz="2000" u="sng" dirty="0" smtClean="0"/>
              <a:t>ie podlega ubezpieczeniu </a:t>
            </a:r>
            <a:r>
              <a:rPr lang="pl-PL" sz="2000" u="sng" dirty="0"/>
              <a:t>społecznemu rolników </a:t>
            </a:r>
            <a:r>
              <a:rPr lang="pl-PL" sz="2000" dirty="0"/>
              <a:t>z mocy ustawy </a:t>
            </a:r>
            <a:r>
              <a:rPr lang="pl-PL" sz="2000" dirty="0" smtClean="0"/>
              <a:t>i </a:t>
            </a:r>
            <a:r>
              <a:rPr lang="pl-PL" sz="2000" dirty="0"/>
              <a:t>w pełnym </a:t>
            </a:r>
            <a:r>
              <a:rPr lang="pl-PL" sz="2000" dirty="0" smtClean="0"/>
              <a:t>zakresie (chyba, że podejmuje działalność </a:t>
            </a:r>
            <a:r>
              <a:rPr lang="pl-PL" sz="2000" dirty="0"/>
              <a:t>gospodarczą sklasyfikowaną jako produkcja artykułów spożywczych lub produkcja </a:t>
            </a:r>
            <a:r>
              <a:rPr lang="pl-PL" sz="2000" dirty="0" smtClean="0"/>
              <a:t>napojów).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478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433513"/>
          </a:xfrm>
        </p:spPr>
        <p:txBody>
          <a:bodyPr/>
          <a:lstStyle/>
          <a:p>
            <a:r>
              <a:rPr lang="pl-PL" dirty="0" smtClean="0"/>
              <a:t>Podejmowanie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178800" cy="4878611"/>
          </a:xfrm>
        </p:spPr>
        <p:txBody>
          <a:bodyPr/>
          <a:lstStyle/>
          <a:p>
            <a:r>
              <a:rPr lang="pl-PL" sz="2100" dirty="0" smtClean="0"/>
              <a:t>Warunki przedmiotowe - ogólne:</a:t>
            </a:r>
          </a:p>
          <a:p>
            <a:pPr>
              <a:buFontTx/>
              <a:buChar char="-"/>
            </a:pPr>
            <a:r>
              <a:rPr lang="pl-PL" sz="2100" dirty="0"/>
              <a:t>o</a:t>
            </a:r>
            <a:r>
              <a:rPr lang="pl-PL" sz="2100" dirty="0" smtClean="0"/>
              <a:t>peracja jest uzasadniona ekonomicznie,</a:t>
            </a:r>
          </a:p>
          <a:p>
            <a:pPr>
              <a:buFontTx/>
              <a:buChar char="-"/>
            </a:pPr>
            <a:r>
              <a:rPr lang="pl-PL" sz="2100" dirty="0"/>
              <a:t>k</a:t>
            </a:r>
            <a:r>
              <a:rPr lang="pl-PL" sz="2100" dirty="0" smtClean="0"/>
              <a:t>oszty nie są współfinansowane z innych środków publicznych, nie uzyskano pomocy na ten sam cel,</a:t>
            </a:r>
          </a:p>
          <a:p>
            <a:pPr>
              <a:buFontTx/>
              <a:buChar char="-"/>
            </a:pPr>
            <a:r>
              <a:rPr lang="pl-PL" sz="2100" dirty="0"/>
              <a:t>o</a:t>
            </a:r>
            <a:r>
              <a:rPr lang="pl-PL" sz="2100" dirty="0" smtClean="0"/>
              <a:t>peracja będzie realizowana w maksymalnie 2 etapach (lecz nie później niż koniec 2022 r.),</a:t>
            </a:r>
          </a:p>
          <a:p>
            <a:pPr>
              <a:buFontTx/>
              <a:buChar char="-"/>
            </a:pPr>
            <a:r>
              <a:rPr lang="pl-PL" sz="2100" dirty="0"/>
              <a:t>k</a:t>
            </a:r>
            <a:r>
              <a:rPr lang="pl-PL" sz="2100" dirty="0" smtClean="0"/>
              <a:t>oszty inwestycyjne będą ponoszone wyłącznie na obszarze LSR,</a:t>
            </a:r>
          </a:p>
          <a:p>
            <a:pPr>
              <a:buFontTx/>
              <a:buChar char="-"/>
            </a:pPr>
            <a:r>
              <a:rPr lang="pl-PL" sz="2100" dirty="0"/>
              <a:t>w</a:t>
            </a:r>
            <a:r>
              <a:rPr lang="pl-PL" sz="2100" dirty="0" smtClean="0"/>
              <a:t>nioskodawca posiada prawo do dysponowania nieruchomością na okres związania z celem (umowy najmu, dzierżawy!),</a:t>
            </a:r>
          </a:p>
          <a:p>
            <a:pPr>
              <a:buFontTx/>
              <a:buChar char="-"/>
            </a:pPr>
            <a:r>
              <a:rPr lang="pl-PL" sz="2100" dirty="0"/>
              <a:t>r</a:t>
            </a:r>
            <a:r>
              <a:rPr lang="pl-PL" sz="2100" dirty="0" smtClean="0"/>
              <a:t>ealizacja operacji nie jest możliwa bez udziału środków publicznych,</a:t>
            </a:r>
          </a:p>
          <a:p>
            <a:pPr>
              <a:buFontTx/>
              <a:buChar char="-"/>
            </a:pPr>
            <a:r>
              <a:rPr lang="pl-PL" sz="2100" b="1" dirty="0">
                <a:solidFill>
                  <a:srgbClr val="FF0000"/>
                </a:solidFill>
              </a:rPr>
              <a:t>u</a:t>
            </a:r>
            <a:r>
              <a:rPr lang="pl-PL" sz="2100" b="1" dirty="0" smtClean="0">
                <a:solidFill>
                  <a:srgbClr val="FF0000"/>
                </a:solidFill>
              </a:rPr>
              <a:t>tworzenie co najmniej 1 miejsca pracy w przeliczeniu na pełne etaty średnioroczne.</a:t>
            </a:r>
          </a:p>
        </p:txBody>
      </p:sp>
    </p:spTree>
    <p:extLst>
      <p:ext uri="{BB962C8B-B14F-4D97-AF65-F5344CB8AC3E}">
        <p14:creationId xmlns:p14="http://schemas.microsoft.com/office/powerpoint/2010/main" val="118542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433513"/>
          </a:xfrm>
        </p:spPr>
        <p:txBody>
          <a:bodyPr/>
          <a:lstStyle/>
          <a:p>
            <a:r>
              <a:rPr lang="pl-PL" dirty="0" smtClean="0"/>
              <a:t>Podejmowanie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878611"/>
          </a:xfrm>
        </p:spPr>
        <p:txBody>
          <a:bodyPr/>
          <a:lstStyle/>
          <a:p>
            <a:r>
              <a:rPr lang="pl-PL" sz="1800" dirty="0" smtClean="0"/>
              <a:t>Koszty operacji są zgodne z kosztami kwalifikowalnymi tj. obejmują:</a:t>
            </a:r>
          </a:p>
          <a:p>
            <a:pPr>
              <a:buFontTx/>
              <a:buChar char="-"/>
            </a:pPr>
            <a:r>
              <a:rPr lang="pl-PL" sz="1800" dirty="0"/>
              <a:t>p</a:t>
            </a:r>
            <a:r>
              <a:rPr lang="pl-PL" sz="1800" dirty="0" smtClean="0"/>
              <a:t>odnoszenie kompetencji osób realizujących operację (a pracownicy?),</a:t>
            </a:r>
          </a:p>
          <a:p>
            <a:pPr>
              <a:buFontTx/>
              <a:buChar char="-"/>
            </a:pPr>
            <a:r>
              <a:rPr lang="pl-PL" sz="1800" dirty="0"/>
              <a:t>k</a:t>
            </a:r>
            <a:r>
              <a:rPr lang="pl-PL" sz="1800" dirty="0" smtClean="0"/>
              <a:t>oszty ogólne,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robót budowlanych lub usług,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lub rozwój oprogramowania komputerowego oraz zakup patentów, licencji lub wynagrodzeń za przeniesienie autorskich praw majątkowych lub znaków towarowych,</a:t>
            </a:r>
          </a:p>
          <a:p>
            <a:pPr>
              <a:buFontTx/>
              <a:buChar char="-"/>
            </a:pPr>
            <a:r>
              <a:rPr lang="pl-PL" sz="1800" dirty="0"/>
              <a:t>n</a:t>
            </a:r>
            <a:r>
              <a:rPr lang="pl-PL" sz="1800" dirty="0" smtClean="0"/>
              <a:t>ajem lub dzierżawy maszyn, wyposażenia lub </a:t>
            </a:r>
            <a:r>
              <a:rPr lang="pl-PL" sz="1800" u="sng" dirty="0" smtClean="0"/>
              <a:t>nieruchomości</a:t>
            </a:r>
            <a:r>
              <a:rPr lang="pl-PL" sz="1800" dirty="0" smtClean="0"/>
              <a:t>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nowych maszyn lub wyposażenia,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środków transportu (z wyłączeniem samochodów osobowych przeznaczonych do przewozu mniej niż 8 osób) – do 30% KK,</a:t>
            </a:r>
          </a:p>
          <a:p>
            <a:pPr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akup innych rzeczy, w tym materiałów,</a:t>
            </a:r>
          </a:p>
          <a:p>
            <a:pPr>
              <a:buFontTx/>
              <a:buChar char="-"/>
            </a:pPr>
            <a:r>
              <a:rPr lang="pl-PL" sz="1800" dirty="0"/>
              <a:t>p</a:t>
            </a:r>
            <a:r>
              <a:rPr lang="pl-PL" sz="1800" dirty="0" smtClean="0"/>
              <a:t>odatek VAT,</a:t>
            </a:r>
          </a:p>
          <a:p>
            <a:pPr>
              <a:buFontTx/>
              <a:buChar char="-"/>
            </a:pPr>
            <a:r>
              <a:rPr lang="pl-PL" sz="1800" dirty="0"/>
              <a:t>w</a:t>
            </a:r>
            <a:r>
              <a:rPr lang="pl-PL" sz="1800" dirty="0" smtClean="0"/>
              <a:t>kład rzeczowy (w tym pracę własną).</a:t>
            </a:r>
          </a:p>
          <a:p>
            <a:pPr marL="0" indent="0"/>
            <a:r>
              <a:rPr lang="pl-PL" sz="2000" b="1" dirty="0" smtClean="0"/>
              <a:t>O ile są uzasadnione zakresem operacji, niezbędne do osiągnięcia celu i racjonalne.</a:t>
            </a:r>
          </a:p>
        </p:txBody>
      </p:sp>
    </p:spTree>
    <p:extLst>
      <p:ext uri="{BB962C8B-B14F-4D97-AF65-F5344CB8AC3E}">
        <p14:creationId xmlns:p14="http://schemas.microsoft.com/office/powerpoint/2010/main" val="115038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178800" cy="1433513"/>
          </a:xfrm>
        </p:spPr>
        <p:txBody>
          <a:bodyPr/>
          <a:lstStyle/>
          <a:p>
            <a:r>
              <a:rPr lang="pl-PL" dirty="0" smtClean="0"/>
              <a:t>Podejmowanie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878611"/>
          </a:xfrm>
        </p:spPr>
        <p:txBody>
          <a:bodyPr/>
          <a:lstStyle/>
          <a:p>
            <a:pPr>
              <a:defRPr/>
            </a:pPr>
            <a:r>
              <a:rPr lang="pl-PL" sz="1900" b="1" dirty="0" smtClean="0">
                <a:solidFill>
                  <a:schemeClr val="tx1"/>
                </a:solidFill>
              </a:rPr>
              <a:t>Ze wsparcia wyłączono podmioty, które uruchamiają firmy w zakresie kodu PKD 2007:</a:t>
            </a:r>
            <a:endParaRPr lang="pl-PL" sz="19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działalność usługowa wspomagająca rolnictwo i następująca </a:t>
            </a:r>
            <a:br>
              <a:rPr lang="pl-PL" sz="1900" dirty="0">
                <a:solidFill>
                  <a:schemeClr val="tx1"/>
                </a:solidFill>
              </a:rPr>
            </a:br>
            <a:r>
              <a:rPr lang="pl-PL" sz="1900" dirty="0">
                <a:solidFill>
                  <a:schemeClr val="tx1"/>
                </a:solidFill>
              </a:rPr>
              <a:t>po zbiorach;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górnictwo i wydobywanie;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działalność usługowa wspomagająca górnictwo i wydobywanie;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przetwarzanie i konserwowanie ryb, skorupiaków i mięczaków;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wytwarzanie i przetwarzanie koksu i produktów rafinacji ropy naftowej;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chemikaliów oraz wyrobów chemicznych;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podstawowych substancji farmaceutycznych oraz leków </a:t>
            </a:r>
            <a:br>
              <a:rPr lang="pl-PL" sz="1900" dirty="0">
                <a:solidFill>
                  <a:schemeClr val="tx1"/>
                </a:solidFill>
              </a:rPr>
            </a:br>
            <a:r>
              <a:rPr lang="pl-PL" sz="1900" dirty="0">
                <a:solidFill>
                  <a:schemeClr val="tx1"/>
                </a:solidFill>
              </a:rPr>
              <a:t>i pozostałych wyrobów farmaceutycznych;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metali;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produkcja pojazdów samochodowych, przyczep i naczep oraz motocykli;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transport lotniczy i kolejowy;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sz="1900" dirty="0">
                <a:solidFill>
                  <a:schemeClr val="tx1"/>
                </a:solidFill>
              </a:rPr>
              <a:t>gospodarka magazynowa.</a:t>
            </a:r>
          </a:p>
        </p:txBody>
      </p:sp>
    </p:spTree>
    <p:extLst>
      <p:ext uri="{BB962C8B-B14F-4D97-AF65-F5344CB8AC3E}">
        <p14:creationId xmlns:p14="http://schemas.microsoft.com/office/powerpoint/2010/main" val="17877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"/>
            <a:ext cx="8178800" cy="908720"/>
          </a:xfrm>
        </p:spPr>
        <p:txBody>
          <a:bodyPr/>
          <a:lstStyle/>
          <a:p>
            <a:r>
              <a:rPr lang="pl-PL" dirty="0" smtClean="0"/>
              <a:t>Podejmowanie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2"/>
            <a:ext cx="8640960" cy="5166642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Kolejność czynności:</a:t>
            </a:r>
          </a:p>
          <a:p>
            <a:pPr marL="457200" indent="-457200">
              <a:spcBef>
                <a:spcPts val="600"/>
              </a:spcBef>
              <a:buAutoNum type="arabicPeriod"/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Złożenie </a:t>
            </a:r>
            <a:r>
              <a:rPr lang="pl-PL" sz="1700" b="1" dirty="0" err="1" smtClean="0">
                <a:solidFill>
                  <a:schemeClr val="tx1"/>
                </a:solidFill>
              </a:rPr>
              <a:t>WoPP</a:t>
            </a:r>
            <a:r>
              <a:rPr lang="pl-PL" sz="17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ts val="600"/>
              </a:spcBef>
              <a:buAutoNum type="arabicPeriod"/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Ocena w LGD i UM.</a:t>
            </a:r>
          </a:p>
          <a:p>
            <a:pPr marL="457200" indent="-457200">
              <a:spcBef>
                <a:spcPts val="600"/>
              </a:spcBef>
              <a:buAutoNum type="arabicPeriod"/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Podpisanie umowy.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rejestracja firmy w </a:t>
            </a:r>
            <a:r>
              <a:rPr lang="pl-PL" sz="1700" dirty="0" err="1" smtClean="0">
                <a:solidFill>
                  <a:schemeClr val="tx1"/>
                </a:solidFill>
              </a:rPr>
              <a:t>CEiDG</a:t>
            </a:r>
            <a:r>
              <a:rPr lang="pl-PL" sz="1700" dirty="0" smtClean="0">
                <a:solidFill>
                  <a:schemeClr val="tx1"/>
                </a:solidFill>
              </a:rPr>
              <a:t>,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pl-PL" sz="1700" dirty="0">
                <a:solidFill>
                  <a:schemeClr val="tx1"/>
                </a:solidFill>
              </a:rPr>
              <a:t>z</a:t>
            </a:r>
            <a:r>
              <a:rPr lang="pl-PL" sz="1700" dirty="0" smtClean="0">
                <a:solidFill>
                  <a:schemeClr val="tx1"/>
                </a:solidFill>
              </a:rPr>
              <a:t>głoszenie do ubezpieczenia społecznego z tytułu działalności,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pl-PL" sz="1700" dirty="0">
                <a:solidFill>
                  <a:schemeClr val="tx1"/>
                </a:solidFill>
              </a:rPr>
              <a:t>u</a:t>
            </a:r>
            <a:r>
              <a:rPr lang="pl-PL" sz="1700" dirty="0" smtClean="0">
                <a:solidFill>
                  <a:schemeClr val="tx1"/>
                </a:solidFill>
              </a:rPr>
              <a:t>zyskanie pozwoleń, decyzji itp. (w tym decyzja środowiskowa)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4. Złożenie wniosku o wypłatę pierwszej transzy (80% pomocy), w ciągu 3 miesięcy od podpisania umowy.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5. Wypłata pierwszej transzy.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zrealizowanie biznesplanu (całości, poniesienie wszystkich kosztów, ew. zatrudnienie pracowników).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6. Złożenie wniosku o wypłatę drugiej transzy (20% pomocy).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7. Wypłata drugiej transzy.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pl-PL" sz="1700" b="1" dirty="0" smtClean="0">
                <a:solidFill>
                  <a:schemeClr val="tx1"/>
                </a:solidFill>
              </a:rPr>
              <a:t>8. Osiągnięcie co najmniej 30% zakładanego ilościowego lub wartościowego poziomu sprzedaży w ciągu roku od płatności końcowej.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pl-PL" sz="1700" b="1" dirty="0">
                <a:solidFill>
                  <a:schemeClr val="tx1"/>
                </a:solidFill>
              </a:rPr>
              <a:t>9</a:t>
            </a:r>
            <a:r>
              <a:rPr lang="pl-PL" sz="1700" b="1" dirty="0" smtClean="0">
                <a:solidFill>
                  <a:schemeClr val="tx1"/>
                </a:solidFill>
              </a:rPr>
              <a:t>. Podleganie ubezpieczeniu z tytułu działalności lub zatrudnianie pracownika/ów na podstawie umowy o pracę w ciągu 2 lat od płatności końcowej.</a:t>
            </a:r>
            <a:endParaRPr lang="pl-PL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7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sz="4800" dirty="0" smtClean="0"/>
              <a:t>Dziękuję za uwagę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3073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401</Words>
  <Application>Microsoft Office PowerPoint</Application>
  <PresentationFormat>Pokaz na ekranie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Lucida Sans Unicode</vt:lpstr>
      <vt:lpstr>Times New Roman</vt:lpstr>
      <vt:lpstr>Motyw pakietu Office</vt:lpstr>
      <vt:lpstr>Wsparcie na podejmowanie działalności gospodarczej ze środków LGD Bory Tucholskie </vt:lpstr>
      <vt:lpstr>Podejmowanie działalności</vt:lpstr>
      <vt:lpstr>Podejmowanie działalności</vt:lpstr>
      <vt:lpstr>Podejmowanie działalności</vt:lpstr>
      <vt:lpstr>Podejmowanie działalności</vt:lpstr>
      <vt:lpstr>Podejmowanie działalności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mow</dc:creator>
  <cp:lastModifiedBy>Anna M</cp:lastModifiedBy>
  <cp:revision>342</cp:revision>
  <cp:lastPrinted>1601-01-01T00:00:00Z</cp:lastPrinted>
  <dcterms:created xsi:type="dcterms:W3CDTF">1601-01-01T00:00:00Z</dcterms:created>
  <dcterms:modified xsi:type="dcterms:W3CDTF">2016-11-07T05:57:24Z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